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62" r:id="rId6"/>
    <p:sldId id="266" r:id="rId7"/>
    <p:sldId id="264" r:id="rId8"/>
    <p:sldId id="268" r:id="rId9"/>
    <p:sldId id="269" r:id="rId10"/>
    <p:sldId id="270" r:id="rId11"/>
    <p:sldId id="271" r:id="rId12"/>
    <p:sldId id="272" r:id="rId13"/>
    <p:sldId id="273" r:id="rId14"/>
    <p:sldId id="278" r:id="rId15"/>
    <p:sldId id="280" r:id="rId16"/>
    <p:sldId id="282" r:id="rId17"/>
    <p:sldId id="283" r:id="rId18"/>
    <p:sldId id="279" r:id="rId19"/>
    <p:sldId id="26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B20D30-DD64-4927-B109-930DE8D9A814}" v="215" dt="2025-09-03T23:04:07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941673A6-7BAA-3792-E8A7-72DE7300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842E68B2-3F17-8A52-F975-B03150E771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1A7D824D-FDDB-9F8C-48FF-1317A855C3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650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58ED7497-893A-A50E-46FF-15B25473B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4DB29F3A-99CC-B8EF-FD12-E9FECF9423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EE0AA35D-7530-E173-01B9-74F0086C70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080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0C6C8417-0354-7923-BD95-470CB2AB0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0713EF89-0075-FAA3-ECEA-AA107F8967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B89741F2-A49A-0A39-CBC6-BA9E7F54E0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55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ACA397A9-A976-5F84-C816-645E5CF40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50CEAA45-B078-47D9-27B6-C4FCB1D699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94F46B47-2154-F23B-31FF-820812CC81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860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ED1210D6-64D0-2615-FBB8-685A9A3BD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EBE2FECF-B563-306D-2C69-05A9FC90E3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3B0E2ECB-01A2-D6A4-FBE1-3E12D100D9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7648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A95B6402-F3E3-3AD4-3F77-D4454EBFD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18884E68-D00F-AAF6-64DC-8A51711FBC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50EA1926-9E0C-F5FE-7B53-27A8FCD4D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345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13649A09-A317-5548-31CE-5B6F8D45E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96B59BA6-37FB-0B5D-CB41-FBC3AFCDDF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04CA5943-F6A3-62F6-4C7F-2019D5A57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000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8A31A90C-8332-9629-68C9-5B1DAC5D4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3200BB85-D0E7-EA48-B1B3-0DA82395B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1703398A-B152-2BDE-D1E2-DABD2ACF0B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11057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75d06d20c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75d06d20c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5d06d20c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5d06d20c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208545CA-56E0-CBCA-D507-D64C2C2A3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D4E26A46-1883-53B0-1E1A-5C962E23841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06C9DC68-DD77-4E11-ED96-6E06B086CB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28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1C35BB38-9B00-9C29-9D45-AE4A15FE6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1ACF98EC-7011-2081-90C2-ECE8DC8905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4DE2C041-8E4A-4199-961E-DF9A4B9EA0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92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844478A8-B699-640B-6DAE-905D49546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B68DF9CD-259F-1FD5-38B8-2076D610A4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81B30056-7D77-F9CE-D4B7-2DA55932DE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90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76E35027-1E8C-8BCE-ECED-EFA9312D4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7AE141AF-BAA4-D19F-3741-1ADA5F123F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88B125BF-468D-170D-D893-F72A9448A6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376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4CF4ED22-8366-6C03-55DD-C1662EBFC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82316693-C198-3790-1E10-F80C1CC141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6284EFD0-0E58-F0C9-845C-0B52D95E3C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3135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>
          <a:extLst>
            <a:ext uri="{FF2B5EF4-FFF2-40B4-BE49-F238E27FC236}">
              <a16:creationId xmlns:a16="http://schemas.microsoft.com/office/drawing/2014/main" id="{09C4CD1C-A37D-AF2F-372E-A8660A477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5d06d20ca_0_12:notes">
            <a:extLst>
              <a:ext uri="{FF2B5EF4-FFF2-40B4-BE49-F238E27FC236}">
                <a16:creationId xmlns:a16="http://schemas.microsoft.com/office/drawing/2014/main" id="{69BEA59B-15BF-3CA6-60E7-4EB6A2845B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75d06d20ca_0_12:notes">
            <a:extLst>
              <a:ext uri="{FF2B5EF4-FFF2-40B4-BE49-F238E27FC236}">
                <a16:creationId xmlns:a16="http://schemas.microsoft.com/office/drawing/2014/main" id="{83C533E8-05B6-39C7-3E46-DFA1008ED1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53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fondo_12_seminario_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1EDB666F-5C8A-D680-3A6F-E15AFE0EA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6D36318B-53C0-26B3-9657-E5553AB5BA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D89BB3-223C-AAB4-7A0B-962AD21355EE}"/>
              </a:ext>
            </a:extLst>
          </p:cNvPr>
          <p:cNvSpPr/>
          <p:nvPr/>
        </p:nvSpPr>
        <p:spPr>
          <a:xfrm>
            <a:off x="89511" y="186266"/>
            <a:ext cx="1329266" cy="214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65B0D-689F-7C06-E95A-BB5278DA721D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Deformación de Entrepiso</a:t>
            </a:r>
            <a:endParaRPr lang="en-US" dirty="0"/>
          </a:p>
        </p:txBody>
      </p:sp>
      <p:pic>
        <p:nvPicPr>
          <p:cNvPr id="2" name="Picture 1" descr="A graph of a graph showing a number of red and blue lines&#10;&#10;Description automatically generated with medium confidence">
            <a:extLst>
              <a:ext uri="{FF2B5EF4-FFF2-40B4-BE49-F238E27FC236}">
                <a16:creationId xmlns:a16="http://schemas.microsoft.com/office/drawing/2014/main" id="{4E68144B-2E2E-97A6-340D-051F03CC75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2222" b="11263"/>
          <a:stretch>
            <a:fillRect/>
          </a:stretch>
        </p:blipFill>
        <p:spPr>
          <a:xfrm>
            <a:off x="1663252" y="776621"/>
            <a:ext cx="3464372" cy="3514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8066BD-5C4B-2FFB-BF55-4B09132E8392}"/>
                  </a:ext>
                </a:extLst>
              </p:cNvPr>
              <p:cNvSpPr txBox="1"/>
              <p:nvPr/>
            </p:nvSpPr>
            <p:spPr>
              <a:xfrm>
                <a:off x="556683" y="2174750"/>
                <a:ext cx="1054100" cy="533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p>
                          </m:sSub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002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8066BD-5C4B-2FFB-BF55-4B09132E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83" y="2174750"/>
                <a:ext cx="1054100" cy="533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14F34C-49FC-859D-7E17-52F3A7A61CAA}"/>
                  </a:ext>
                </a:extLst>
              </p:cNvPr>
              <p:cNvSpPr txBox="1"/>
              <p:nvPr/>
            </p:nvSpPr>
            <p:spPr>
              <a:xfrm>
                <a:off x="4123267" y="3918211"/>
                <a:ext cx="1735666" cy="533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p>
                          </m:sSubSup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</m:t>
                          </m:r>
                          <m:r>
                            <a:rPr lang="es-CL" b="0" i="1" smtClean="0">
                              <a:latin typeface="Cambria Math" panose="02040503050406030204" pitchFamily="18" charset="0"/>
                            </a:rPr>
                            <m:t>005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C14F34C-49FC-859D-7E17-52F3A7A61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67" y="3918211"/>
                <a:ext cx="1735666" cy="5330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311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9FF7A01C-2B93-6AA1-0B05-3B74FE25F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B67D9826-D2C4-67F6-6E69-6CEBC32D978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096BA1-A68D-8BA0-3EAD-ADF6E2D6BE82}"/>
              </a:ext>
            </a:extLst>
          </p:cNvPr>
          <p:cNvSpPr/>
          <p:nvPr/>
        </p:nvSpPr>
        <p:spPr>
          <a:xfrm>
            <a:off x="89511" y="186266"/>
            <a:ext cx="1329266" cy="214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764072-46D6-70F2-132A-578842F97160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Requerimiento de Elemento Especial de Borde</a:t>
            </a:r>
            <a:endParaRPr lang="en-US" dirty="0"/>
          </a:p>
        </p:txBody>
      </p:sp>
      <p:pic>
        <p:nvPicPr>
          <p:cNvPr id="5" name="Picture 4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1701DF09-BBE1-E2DE-40DF-137967303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77" y="1058333"/>
            <a:ext cx="6558312" cy="2902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01583-8828-BD5E-425F-49D950B951D8}"/>
              </a:ext>
            </a:extLst>
          </p:cNvPr>
          <p:cNvSpPr txBox="1"/>
          <p:nvPr/>
        </p:nvSpPr>
        <p:spPr>
          <a:xfrm>
            <a:off x="2046961" y="3715568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Suelo B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2A066-E07C-FAB8-F139-25E5685A3DFB}"/>
              </a:ext>
            </a:extLst>
          </p:cNvPr>
          <p:cNvSpPr txBox="1"/>
          <p:nvPr/>
        </p:nvSpPr>
        <p:spPr>
          <a:xfrm>
            <a:off x="5155984" y="3769212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Suelo 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9245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80F6C919-7A0F-1F64-1835-41741006A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A93B8C2F-F81F-6BCD-453F-58809F449AF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2ABF76-BB3A-FC84-8EC9-61EA3E1E89E1}"/>
              </a:ext>
            </a:extLst>
          </p:cNvPr>
          <p:cNvSpPr/>
          <p:nvPr/>
        </p:nvSpPr>
        <p:spPr>
          <a:xfrm>
            <a:off x="89511" y="186266"/>
            <a:ext cx="1329266" cy="214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DB742-BF7F-5D82-538E-87A565EDCB1E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Modelo No Lineal</a:t>
            </a:r>
            <a:endParaRPr lang="en-US" dirty="0"/>
          </a:p>
        </p:txBody>
      </p:sp>
      <p:pic>
        <p:nvPicPr>
          <p:cNvPr id="2" name="Picture 1" descr="A diagram of a diagram of a wall and a wall&#10;&#10;Description automatically generated">
            <a:extLst>
              <a:ext uri="{FF2B5EF4-FFF2-40B4-BE49-F238E27FC236}">
                <a16:creationId xmlns:a16="http://schemas.microsoft.com/office/drawing/2014/main" id="{93196B40-A339-99A0-24E2-BE3F8CF3E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00" y="986314"/>
            <a:ext cx="4746544" cy="2151628"/>
          </a:xfrm>
          <a:prstGeom prst="rect">
            <a:avLst/>
          </a:prstGeom>
        </p:spPr>
      </p:pic>
      <p:pic>
        <p:nvPicPr>
          <p:cNvPr id="5" name="Picture 4" descr="A wire with wires connected to each other&#10;&#10;Description automatically generated">
            <a:extLst>
              <a:ext uri="{FF2B5EF4-FFF2-40B4-BE49-F238E27FC236}">
                <a16:creationId xmlns:a16="http://schemas.microsoft.com/office/drawing/2014/main" id="{15C94578-2377-44CF-7AE3-1CDA7A36A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44" y="1040508"/>
            <a:ext cx="1120888" cy="2288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D7A913-F4C8-5B21-ED05-95C8A35C96A2}"/>
              </a:ext>
            </a:extLst>
          </p:cNvPr>
          <p:cNvSpPr txBox="1"/>
          <p:nvPr/>
        </p:nvSpPr>
        <p:spPr>
          <a:xfrm>
            <a:off x="6274137" y="3408387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MVLEM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6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AE70E2DA-F273-D702-0D6E-946B12850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8CF9B4A7-D853-B562-20A4-98BB29460C6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63F505-582B-68CC-D71C-A7EE7C2E23D9}"/>
              </a:ext>
            </a:extLst>
          </p:cNvPr>
          <p:cNvSpPr/>
          <p:nvPr/>
        </p:nvSpPr>
        <p:spPr>
          <a:xfrm>
            <a:off x="89511" y="186266"/>
            <a:ext cx="1329266" cy="214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8A809-EBFC-755D-79DE-581007C1A4C0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 err="1"/>
              <a:t>Pushover</a:t>
            </a:r>
            <a:endParaRPr lang="en-US" dirty="0"/>
          </a:p>
        </p:txBody>
      </p:sp>
      <p:pic>
        <p:nvPicPr>
          <p:cNvPr id="2" name="Picture 1" descr="A graph of different types of soil&#10;&#10;Description automatically generated">
            <a:extLst>
              <a:ext uri="{FF2B5EF4-FFF2-40B4-BE49-F238E27FC236}">
                <a16:creationId xmlns:a16="http://schemas.microsoft.com/office/drawing/2014/main" id="{1221EBCE-BAFE-5130-5EC3-32864DD36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15" y="1058333"/>
            <a:ext cx="6164174" cy="26627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22F012-7EE0-8277-B648-C5AC03A6827A}"/>
              </a:ext>
            </a:extLst>
          </p:cNvPr>
          <p:cNvSpPr txBox="1"/>
          <p:nvPr/>
        </p:nvSpPr>
        <p:spPr>
          <a:xfrm>
            <a:off x="2003039" y="3486968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T1P4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B863EE-1CD8-DD74-12FE-9826B16DF56A}"/>
              </a:ext>
            </a:extLst>
          </p:cNvPr>
          <p:cNvSpPr txBox="1"/>
          <p:nvPr/>
        </p:nvSpPr>
        <p:spPr>
          <a:xfrm>
            <a:off x="5333519" y="3540612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Suelo C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27DD35-4D5C-6A86-9E3F-014958AC4EDB}"/>
              </a:ext>
            </a:extLst>
          </p:cNvPr>
          <p:cNvSpPr txBox="1"/>
          <p:nvPr/>
        </p:nvSpPr>
        <p:spPr>
          <a:xfrm>
            <a:off x="5384319" y="3540611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T2P4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917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6904F1A4-A27D-8905-F939-A268B462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7A7BB9F2-D5B9-5408-BA2A-4CF77162834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153081-D094-DCD8-7235-7A110D9162AD}"/>
              </a:ext>
            </a:extLst>
          </p:cNvPr>
          <p:cNvSpPr/>
          <p:nvPr/>
        </p:nvSpPr>
        <p:spPr>
          <a:xfrm>
            <a:off x="89511" y="186266"/>
            <a:ext cx="1329266" cy="214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6910D2-FBC6-DF63-33D8-34ACF8C58665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Selección de Registros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BFA9A-22E4-834B-131F-C1DBC9EC0312}"/>
              </a:ext>
            </a:extLst>
          </p:cNvPr>
          <p:cNvSpPr txBox="1"/>
          <p:nvPr/>
        </p:nvSpPr>
        <p:spPr>
          <a:xfrm>
            <a:off x="4426732" y="1439002"/>
            <a:ext cx="3252536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/>
              <a:t>Selección de registros usando </a:t>
            </a:r>
            <a:r>
              <a:rPr lang="es-CL" sz="1200" dirty="0" err="1"/>
              <a:t>Seismic</a:t>
            </a:r>
            <a:r>
              <a:rPr lang="es-CL" sz="1200" dirty="0"/>
              <a:t>-Hazard y SIBER-RISK.</a:t>
            </a:r>
          </a:p>
          <a:p>
            <a:pPr algn="just"/>
            <a:endParaRPr lang="es-CL" sz="1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200" dirty="0"/>
              <a:t>Selección usando Conditinoal Mean </a:t>
            </a:r>
            <a:r>
              <a:rPr lang="es-CL" sz="1200" dirty="0" err="1"/>
              <a:t>Spectrum</a:t>
            </a:r>
            <a:endParaRPr lang="es-CL" sz="1200" dirty="0"/>
          </a:p>
        </p:txBody>
      </p:sp>
      <p:pic>
        <p:nvPicPr>
          <p:cNvPr id="6" name="Picture 5" descr="A graph of a function&#10;&#10;Description automatically generated">
            <a:extLst>
              <a:ext uri="{FF2B5EF4-FFF2-40B4-BE49-F238E27FC236}">
                <a16:creationId xmlns:a16="http://schemas.microsoft.com/office/drawing/2014/main" id="{62549D85-7EAE-AAA9-419C-6CB6FB96D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05" y="833405"/>
            <a:ext cx="3780396" cy="32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65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38F07456-3FD0-4A0B-AE0B-911F0D4F5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A20057E9-029B-B432-E368-9EBCDB5DA39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67E95D-9773-816D-97B8-075B56204D6F}"/>
              </a:ext>
            </a:extLst>
          </p:cNvPr>
          <p:cNvSpPr/>
          <p:nvPr/>
        </p:nvSpPr>
        <p:spPr>
          <a:xfrm>
            <a:off x="89511" y="186266"/>
            <a:ext cx="1329266" cy="214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E737F9-B398-298A-0C78-7409CB34E98F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Desplazamientos de Techo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93D5BF-B94F-CB04-7B12-06C17FCD7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63" y="1080820"/>
            <a:ext cx="3117769" cy="2632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F42F13-8B91-4FEF-5F4D-82248EAA0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9636" y="1120914"/>
            <a:ext cx="3117769" cy="26077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274839-D46A-25F3-7C87-561154F8F072}"/>
              </a:ext>
            </a:extLst>
          </p:cNvPr>
          <p:cNvSpPr txBox="1"/>
          <p:nvPr/>
        </p:nvSpPr>
        <p:spPr>
          <a:xfrm>
            <a:off x="488950" y="71543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/>
              <a:t>Resultado edificio de 20 pisos, Tipología T2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4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70440CCB-A843-EF83-89E2-46A4626B5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5E96DACA-1503-F1A4-B6A2-8E558F2654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2383A3-86A5-338D-DE45-779CF8FA987C}"/>
              </a:ext>
            </a:extLst>
          </p:cNvPr>
          <p:cNvSpPr/>
          <p:nvPr/>
        </p:nvSpPr>
        <p:spPr>
          <a:xfrm>
            <a:off x="89511" y="186266"/>
            <a:ext cx="1329266" cy="214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C13EA-BF86-D111-AC3D-1C33E757A758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Esfuerzo de Corte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25281-24A8-BD0C-6A96-1523759B1C2E}"/>
              </a:ext>
            </a:extLst>
          </p:cNvPr>
          <p:cNvSpPr txBox="1"/>
          <p:nvPr/>
        </p:nvSpPr>
        <p:spPr>
          <a:xfrm>
            <a:off x="488950" y="71543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/>
              <a:t>Resultado edificio de 20 pisos, Tipología T2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9DF381-5A8D-0473-5C49-D9A2147E5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260614"/>
            <a:ext cx="3211513" cy="2727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E79030-D2ED-5AA8-35C4-B7C04014F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64" y="1295135"/>
            <a:ext cx="3211513" cy="282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60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146B9A57-259B-C166-2140-B4256CDD0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BE37A53E-CA34-08CC-07D8-778CCE3736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581FBC7-97BB-31AC-B1FA-B259B5777C83}"/>
              </a:ext>
            </a:extLst>
          </p:cNvPr>
          <p:cNvSpPr/>
          <p:nvPr/>
        </p:nvSpPr>
        <p:spPr>
          <a:xfrm>
            <a:off x="89511" y="186266"/>
            <a:ext cx="1329266" cy="2146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679A6-75EB-863F-6DBA-0463D6CE9234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Demanda de Curvatura en la Base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4723E-5B0E-539C-AA1F-10C92C3FEB20}"/>
              </a:ext>
            </a:extLst>
          </p:cNvPr>
          <p:cNvSpPr txBox="1"/>
          <p:nvPr/>
        </p:nvSpPr>
        <p:spPr>
          <a:xfrm>
            <a:off x="488950" y="71543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/>
              <a:t>Resultado edificio de 20 pisos, Tipología T2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60BC3-8FCC-9FBE-C79C-185347CAC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50" y="1218041"/>
            <a:ext cx="3104356" cy="2733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1CEE22-2C36-5741-8534-B234DFCEE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9944" y="1281432"/>
            <a:ext cx="2788050" cy="25806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B4F7A-057A-BDC5-5CEE-E830C40A8FF8}"/>
                  </a:ext>
                </a:extLst>
              </p:cNvPr>
              <p:cNvSpPr txBox="1"/>
              <p:nvPr/>
            </p:nvSpPr>
            <p:spPr>
              <a:xfrm>
                <a:off x="5060950" y="3883045"/>
                <a:ext cx="1693682" cy="4744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CL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CL" sz="12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s-CL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s-CL" sz="12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  <m:r>
                            <a:rPr lang="es-CL" sz="1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bSup>
                      <m:r>
                        <a:rPr lang="es-CL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s-CL" sz="1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B4F7A-057A-BDC5-5CEE-E830C40A8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50" y="3883045"/>
                <a:ext cx="1693682" cy="4744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608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30AE04EB-646A-BD38-085F-5E542506F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224D6EB9-CBF4-2091-CBC1-539C51F79D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37CA27-9CE4-12C5-7D02-05C5257C82FF}"/>
              </a:ext>
            </a:extLst>
          </p:cNvPr>
          <p:cNvSpPr txBox="1"/>
          <p:nvPr/>
        </p:nvSpPr>
        <p:spPr>
          <a:xfrm>
            <a:off x="1321457" y="43128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/>
              <a:t>Conclusiones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ABDD205-049F-7BD3-EC3E-51EA6B7A1645}"/>
                  </a:ext>
                </a:extLst>
              </p:cNvPr>
              <p:cNvSpPr txBox="1"/>
              <p:nvPr/>
            </p:nvSpPr>
            <p:spPr>
              <a:xfrm>
                <a:off x="1460568" y="871430"/>
                <a:ext cx="63731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Clr>
                    <a:srgbClr val="A32F2F"/>
                  </a:buClr>
                  <a:buFont typeface="Arial" panose="020B0604020202020204" pitchFamily="34" charset="0"/>
                  <a:buChar char="•"/>
                </a:pPr>
                <a:r>
                  <a:rPr lang="es-CL" sz="1200" kern="1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Se desarrolló plataforma computacional para evaluar diseño y desempeño de edificios</a:t>
                </a:r>
              </a:p>
              <a:p>
                <a:pPr marL="285750" indent="-285750">
                  <a:spcAft>
                    <a:spcPts val="1800"/>
                  </a:spcAft>
                  <a:buClr>
                    <a:srgbClr val="A32F2F"/>
                  </a:buClr>
                  <a:buFont typeface="Arial" panose="020B0604020202020204" pitchFamily="34" charset="0"/>
                  <a:buChar char="•"/>
                </a:pPr>
                <a:r>
                  <a:rPr lang="es-CL" sz="1200" kern="1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El desplazamiento de techo máximo para los edificios de 20 pisos y periodo de retorno de 2475 años fue similar al desplazamiento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2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s-CL" sz="120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𝛿</m:t>
                        </m:r>
                      </m:e>
                      <m:sub>
                        <m:r>
                          <a:rPr lang="es-CL" sz="1200" b="0" i="1" kern="1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Lato" panose="020F0502020204030203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s-CL" sz="1200" kern="1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 del DS 61.</a:t>
                </a:r>
              </a:p>
              <a:p>
                <a:pPr marL="285750" indent="-285750">
                  <a:spcAft>
                    <a:spcPts val="1800"/>
                  </a:spcAft>
                  <a:buClr>
                    <a:srgbClr val="A32F2F"/>
                  </a:buClr>
                  <a:buFont typeface="Arial" panose="020B0604020202020204" pitchFamily="34" charset="0"/>
                  <a:buChar char="•"/>
                </a:pPr>
                <a:r>
                  <a:rPr lang="es-CL" sz="1200" kern="1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El corte máximo para los edificios de 20 pisos y periodo de retorno de 2475 años fue equivalente a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1200" b="0" i="1" kern="10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</m:ctrlPr>
                      </m:sSubPr>
                      <m:e>
                        <m:r>
                          <a:rPr lang="es-CL" sz="1200" b="0" i="1" kern="10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𝑉</m:t>
                        </m:r>
                      </m:e>
                      <m:sub>
                        <m:r>
                          <a:rPr lang="es-CL" sz="1200" b="0" i="1" kern="100" smtClean="0">
                            <a:latin typeface="Cambria Math" panose="02040503050406030204" pitchFamily="18" charset="0"/>
                            <a:ea typeface="Lato" panose="020F0502020204030203" pitchFamily="34" charset="0"/>
                            <a:cs typeface="Lato" panose="020F0502020204030203" pitchFamily="3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s-CL" sz="1200" kern="1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.</a:t>
                </a:r>
              </a:p>
              <a:p>
                <a:pPr marL="285750" indent="-285750">
                  <a:spcAft>
                    <a:spcPts val="1800"/>
                  </a:spcAft>
                  <a:buClr>
                    <a:srgbClr val="A32F2F"/>
                  </a:buClr>
                  <a:buFont typeface="Arial" panose="020B0604020202020204" pitchFamily="34" charset="0"/>
                  <a:buChar char="•"/>
                </a:pPr>
                <a:r>
                  <a:rPr lang="es-CL" sz="1200" kern="1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El instante de tiempo en que la curvatura de un muro es máxima es distinto al instante donde el desplazamiento de techo es máximo.</a:t>
                </a:r>
              </a:p>
              <a:p>
                <a:pPr marL="285750" indent="-285750">
                  <a:spcAft>
                    <a:spcPts val="1800"/>
                  </a:spcAft>
                  <a:buClr>
                    <a:srgbClr val="A32F2F"/>
                  </a:buClr>
                  <a:buFont typeface="Arial" panose="020B0604020202020204" pitchFamily="34" charset="0"/>
                  <a:buChar char="•"/>
                </a:pPr>
                <a:r>
                  <a:rPr lang="es-CL" sz="1200" kern="100" dirty="0"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La estimación de curvatura en la base utilizando la ecuación 21-7a del DS60 es conservadora.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ABDD205-049F-7BD3-EC3E-51EA6B7A1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568" y="871430"/>
                <a:ext cx="6373154" cy="2677656"/>
              </a:xfrm>
              <a:prstGeom prst="rect">
                <a:avLst/>
              </a:prstGeom>
              <a:blipFill>
                <a:blip r:embed="rId4"/>
                <a:stretch>
                  <a:fillRect t="-22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910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fondo_12_seminario_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3F7CC-C8C2-D2AB-78BB-F85F0A35A712}"/>
              </a:ext>
            </a:extLst>
          </p:cNvPr>
          <p:cNvSpPr txBox="1"/>
          <p:nvPr/>
        </p:nvSpPr>
        <p:spPr>
          <a:xfrm>
            <a:off x="3702314" y="1765135"/>
            <a:ext cx="18393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1" dirty="0"/>
              <a:t>Gracias!!!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6CEF1-BEE1-9426-FF66-F7C5676790E2}"/>
              </a:ext>
            </a:extLst>
          </p:cNvPr>
          <p:cNvSpPr txBox="1"/>
          <p:nvPr/>
        </p:nvSpPr>
        <p:spPr>
          <a:xfrm>
            <a:off x="1970219" y="2716646"/>
            <a:ext cx="5203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Colaboradores: </a:t>
            </a:r>
            <a:r>
              <a:rPr lang="es-CL" dirty="0" err="1"/>
              <a:t>Maycol</a:t>
            </a:r>
            <a:r>
              <a:rPr lang="es-CL" dirty="0"/>
              <a:t> Arriagada, Sebastián Muñoz, Ángelo </a:t>
            </a:r>
            <a:r>
              <a:rPr lang="es-CL" dirty="0" err="1"/>
              <a:t>Zirotti</a:t>
            </a:r>
            <a:r>
              <a:rPr lang="es-CL" dirty="0"/>
              <a:t>, Juan Carlos Grandón y Rosita </a:t>
            </a:r>
            <a:r>
              <a:rPr lang="es-CL" dirty="0" err="1"/>
              <a:t>Jünemann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fondo_12_seminario_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7C23BE-47B8-3BC6-5028-12D4598C0E68}"/>
              </a:ext>
            </a:extLst>
          </p:cNvPr>
          <p:cNvSpPr txBox="1"/>
          <p:nvPr/>
        </p:nvSpPr>
        <p:spPr>
          <a:xfrm>
            <a:off x="1569070" y="384261"/>
            <a:ext cx="3205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Implicancias de las normativas Chilenas en el Diseño y Desempeño Sísmico de Edificios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975A9-55A6-8836-9986-F10FEFF74005}"/>
              </a:ext>
            </a:extLst>
          </p:cNvPr>
          <p:cNvSpPr txBox="1"/>
          <p:nvPr/>
        </p:nvSpPr>
        <p:spPr>
          <a:xfrm>
            <a:off x="1569070" y="1376343"/>
            <a:ext cx="4041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 dirty="0"/>
              <a:t>Matías Hube</a:t>
            </a:r>
          </a:p>
          <a:p>
            <a:r>
              <a:rPr lang="es-CL" sz="1000" dirty="0"/>
              <a:t>Director, Departamento de Ingeniería Estructural y Geotécnica</a:t>
            </a:r>
          </a:p>
          <a:p>
            <a:r>
              <a:rPr lang="es-CL" sz="1000" dirty="0"/>
              <a:t>Director, Centro de Innovación del Hormigón</a:t>
            </a:r>
          </a:p>
          <a:p>
            <a:r>
              <a:rPr lang="es-CL" sz="1000" dirty="0"/>
              <a:t>Pontificia Universidad Católica de Chile UC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FE07D337-21DA-95C8-3878-33BC10EDC1EA}"/>
              </a:ext>
            </a:extLst>
          </p:cNvPr>
          <p:cNvSpPr txBox="1"/>
          <p:nvPr/>
        </p:nvSpPr>
        <p:spPr>
          <a:xfrm>
            <a:off x="1377299" y="947358"/>
            <a:ext cx="583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32F2F"/>
              </a:buClr>
            </a:pPr>
            <a:r>
              <a:rPr lang="es-CL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Evaluar las implicancias del código chileno en el diseño y desempeño de edificios de muros de hormigón armado.</a:t>
            </a:r>
            <a:endParaRPr lang="es-C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2D814-850A-4454-1F95-A89B9A84D8D1}"/>
              </a:ext>
            </a:extLst>
          </p:cNvPr>
          <p:cNvSpPr txBox="1"/>
          <p:nvPr/>
        </p:nvSpPr>
        <p:spPr>
          <a:xfrm>
            <a:off x="1377299" y="60040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Objetivo General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1EF0E-9EFE-BBC0-13E1-860686D9532F}"/>
              </a:ext>
            </a:extLst>
          </p:cNvPr>
          <p:cNvSpPr txBox="1"/>
          <p:nvPr/>
        </p:nvSpPr>
        <p:spPr>
          <a:xfrm>
            <a:off x="1424848" y="181191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Objetivos Específicos</a:t>
            </a:r>
            <a:endParaRPr lang="en-US" dirty="0"/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D5C87F5B-78E8-9AFE-3C3F-F655FB32261E}"/>
              </a:ext>
            </a:extLst>
          </p:cNvPr>
          <p:cNvSpPr txBox="1"/>
          <p:nvPr/>
        </p:nvSpPr>
        <p:spPr>
          <a:xfrm>
            <a:off x="1424849" y="2221599"/>
            <a:ext cx="63731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A32F2F"/>
              </a:buClr>
              <a:buFont typeface="Arial" panose="020B0604020202020204" pitchFamily="34" charset="0"/>
              <a:buChar char="•"/>
            </a:pPr>
            <a:r>
              <a:rPr lang="es-CL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Desarrollar plataforma computacional para automatizar el análisis, diseño y evaluación de desempeño de edificios de HA usando </a:t>
            </a:r>
            <a:r>
              <a:rPr lang="es-CL" sz="1200" kern="1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OpenSees</a:t>
            </a:r>
            <a:r>
              <a:rPr lang="es-CL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85750" indent="-285750">
              <a:spcAft>
                <a:spcPts val="1800"/>
              </a:spcAft>
              <a:buClr>
                <a:srgbClr val="A32F2F"/>
              </a:buClr>
              <a:buFont typeface="Arial" panose="020B0604020202020204" pitchFamily="34" charset="0"/>
              <a:buChar char="•"/>
            </a:pPr>
            <a:r>
              <a:rPr lang="es-CL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Evaluar el desempeño estructural mediante análisis </a:t>
            </a:r>
            <a:r>
              <a:rPr lang="es-CL" sz="1200" kern="1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pushover</a:t>
            </a:r>
            <a:r>
              <a:rPr lang="es-CL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85750" indent="-285750">
              <a:spcAft>
                <a:spcPts val="1800"/>
              </a:spcAft>
              <a:buClr>
                <a:srgbClr val="A32F2F"/>
              </a:buClr>
              <a:buFont typeface="Arial" panose="020B0604020202020204" pitchFamily="34" charset="0"/>
              <a:buChar char="•"/>
            </a:pPr>
            <a:r>
              <a:rPr lang="es-CL" sz="12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Evaluar el desempeño estructural mediante análisis dinámico.</a:t>
            </a:r>
          </a:p>
        </p:txBody>
      </p:sp>
      <p:sp>
        <p:nvSpPr>
          <p:cNvPr id="10" name="CuadroTexto 1">
            <a:extLst>
              <a:ext uri="{FF2B5EF4-FFF2-40B4-BE49-F238E27FC236}">
                <a16:creationId xmlns:a16="http://schemas.microsoft.com/office/drawing/2014/main" id="{403F1EB0-8EB3-535F-22BF-9181AC8922A2}"/>
              </a:ext>
            </a:extLst>
          </p:cNvPr>
          <p:cNvSpPr txBox="1"/>
          <p:nvPr/>
        </p:nvSpPr>
        <p:spPr>
          <a:xfrm>
            <a:off x="1329660" y="5896051"/>
            <a:ext cx="1005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A32F2F"/>
              </a:buClr>
              <a:buFont typeface="Arial" panose="020B0604020202020204" pitchFamily="34" charset="0"/>
              <a:buChar char="•"/>
            </a:pPr>
            <a:r>
              <a:rPr lang="es-CL" sz="1600" kern="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Evaluar el desempeño estructural de los edificios mediante la estimación de corte basal máximo a través de análisis no lineal de respuesta en el tiempo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08CE1B-660A-01C9-A957-38C3CA6D2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411" y="429951"/>
            <a:ext cx="6987178" cy="428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07859B0F-897A-8517-2C8C-C3152950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A3D98825-3A0C-865E-0C45-C78ADC280A8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BC67AEE-9F00-B650-A6F9-0B2C56ADD0C3}"/>
              </a:ext>
            </a:extLst>
          </p:cNvPr>
          <p:cNvSpPr txBox="1"/>
          <p:nvPr/>
        </p:nvSpPr>
        <p:spPr>
          <a:xfrm>
            <a:off x="5552787" y="2848232"/>
            <a:ext cx="1453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/>
              <a:t>Tipología T2</a:t>
            </a:r>
            <a:endParaRPr lang="en-US" sz="1200" dirty="0"/>
          </a:p>
        </p:txBody>
      </p:sp>
      <p:pic>
        <p:nvPicPr>
          <p:cNvPr id="41" name="Picture 40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7D749F64-A013-7B82-C4D8-C71728709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11" y="1148367"/>
            <a:ext cx="2898436" cy="1677326"/>
          </a:xfrm>
          <a:prstGeom prst="rect">
            <a:avLst/>
          </a:prstGeom>
        </p:spPr>
      </p:pic>
      <p:pic>
        <p:nvPicPr>
          <p:cNvPr id="42" name="Picture 41" descr="A diagram of a diagram&#10;&#10;AI-generated content may be incorrect.">
            <a:extLst>
              <a:ext uri="{FF2B5EF4-FFF2-40B4-BE49-F238E27FC236}">
                <a16:creationId xmlns:a16="http://schemas.microsoft.com/office/drawing/2014/main" id="{142B9515-3060-1FCB-3A7A-559A8658D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25" y="1128310"/>
            <a:ext cx="2967756" cy="171744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6B6E077-FDB6-CD61-BA16-7AADA56145D6}"/>
              </a:ext>
            </a:extLst>
          </p:cNvPr>
          <p:cNvSpPr txBox="1"/>
          <p:nvPr/>
        </p:nvSpPr>
        <p:spPr>
          <a:xfrm>
            <a:off x="1555302" y="470424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Tipologías Estructurales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476CD38-7712-AAD9-296B-117FAF9E9714}"/>
              </a:ext>
            </a:extLst>
          </p:cNvPr>
          <p:cNvSpPr txBox="1"/>
          <p:nvPr/>
        </p:nvSpPr>
        <p:spPr>
          <a:xfrm>
            <a:off x="2452633" y="2825693"/>
            <a:ext cx="14536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 dirty="0"/>
              <a:t>Tipología T1</a:t>
            </a:r>
            <a:endParaRPr lang="en-US" sz="1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6013F9-F524-7594-C59B-4D3F3FA8A36A}"/>
              </a:ext>
            </a:extLst>
          </p:cNvPr>
          <p:cNvSpPr txBox="1"/>
          <p:nvPr/>
        </p:nvSpPr>
        <p:spPr>
          <a:xfrm>
            <a:off x="2410300" y="3391374"/>
            <a:ext cx="473455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/>
              <a:t>8 configuraciones de plantas para cada tipología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/>
              <a:t>5 a 30 pisos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sz="1200" dirty="0"/>
              <a:t>8*26*2 = 416 edificios (en 2 tipos de suelo)</a:t>
            </a:r>
          </a:p>
        </p:txBody>
      </p:sp>
    </p:spTree>
    <p:extLst>
      <p:ext uri="{BB962C8B-B14F-4D97-AF65-F5344CB8AC3E}">
        <p14:creationId xmlns:p14="http://schemas.microsoft.com/office/powerpoint/2010/main" val="207602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6F14700F-0B67-872A-7116-14633B6C9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98C8B565-ECC6-13F0-25A7-101555FB97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F10CA8E9-74F4-453B-689A-79D12F4B0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67" y="826015"/>
            <a:ext cx="6565921" cy="28756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94D4A92-E384-85DD-5A69-0FFA7316A69F}"/>
              </a:ext>
            </a:extLst>
          </p:cNvPr>
          <p:cNvSpPr/>
          <p:nvPr/>
        </p:nvSpPr>
        <p:spPr>
          <a:xfrm>
            <a:off x="71967" y="148167"/>
            <a:ext cx="833966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029FC3-504A-532F-30C9-A8C884F494E3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Características de los Edificios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2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D79D8883-219F-1A1D-A39A-1E9DE4C29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DEF0B8F0-9758-95DE-376D-E856173D7F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19779457-945B-E35B-4E81-8BF4B0AE7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64" y="955245"/>
            <a:ext cx="7281334" cy="323301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52958858-7BE0-6A53-F094-72271143C414}"/>
              </a:ext>
            </a:extLst>
          </p:cNvPr>
          <p:cNvSpPr txBox="1"/>
          <p:nvPr/>
        </p:nvSpPr>
        <p:spPr>
          <a:xfrm>
            <a:off x="1904680" y="3881921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Suelo B</a:t>
            </a:r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D297F99-4CC4-EC3F-A38F-15E9F3203217}"/>
              </a:ext>
            </a:extLst>
          </p:cNvPr>
          <p:cNvSpPr txBox="1"/>
          <p:nvPr/>
        </p:nvSpPr>
        <p:spPr>
          <a:xfrm>
            <a:off x="5585368" y="3911256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Suelo C</a:t>
            </a:r>
            <a:endParaRPr lang="en-US" sz="12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F79D562-49CF-B695-C55B-64760BB4A3F3}"/>
              </a:ext>
            </a:extLst>
          </p:cNvPr>
          <p:cNvSpPr/>
          <p:nvPr/>
        </p:nvSpPr>
        <p:spPr>
          <a:xfrm>
            <a:off x="71967" y="198966"/>
            <a:ext cx="833966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949043F-A9C6-A6C5-11A6-C1CBB43C375E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Esfuerzo de Corte Basal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9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23372459-B1FA-1713-4CC1-87A769965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4DF5CE07-93FF-F160-6647-B29C5322576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graph of different types of lines&#10;&#10;Description automatically generated with medium confidence">
            <a:extLst>
              <a:ext uri="{FF2B5EF4-FFF2-40B4-BE49-F238E27FC236}">
                <a16:creationId xmlns:a16="http://schemas.microsoft.com/office/drawing/2014/main" id="{11EE879A-DACE-78E9-FF73-D0C7F61B0A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59" y="838033"/>
            <a:ext cx="7101108" cy="3141702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411036A-8C0B-131C-07B6-27D4D1CC81BE}"/>
              </a:ext>
            </a:extLst>
          </p:cNvPr>
          <p:cNvSpPr txBox="1"/>
          <p:nvPr/>
        </p:nvSpPr>
        <p:spPr>
          <a:xfrm>
            <a:off x="1804072" y="3715568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Suelo B</a:t>
            </a:r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ABED33C-47AF-E447-A390-2B4E54E06BC5}"/>
              </a:ext>
            </a:extLst>
          </p:cNvPr>
          <p:cNvSpPr txBox="1"/>
          <p:nvPr/>
        </p:nvSpPr>
        <p:spPr>
          <a:xfrm>
            <a:off x="5134552" y="3769212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Suelo C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ABC063-1272-78A8-80DE-FA55914222A1}"/>
              </a:ext>
            </a:extLst>
          </p:cNvPr>
          <p:cNvSpPr/>
          <p:nvPr/>
        </p:nvSpPr>
        <p:spPr>
          <a:xfrm>
            <a:off x="71967" y="198966"/>
            <a:ext cx="833966" cy="639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50FD2-B8B4-5692-B67A-2BF9A3212525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Factor de Reducción de Resistencia R*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1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>
          <a:extLst>
            <a:ext uri="{FF2B5EF4-FFF2-40B4-BE49-F238E27FC236}">
              <a16:creationId xmlns:a16="http://schemas.microsoft.com/office/drawing/2014/main" id="{7B65AEB2-3066-3BE2-2A71-6D354ED90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fondo_12_seminario_3.jpg">
            <a:extLst>
              <a:ext uri="{FF2B5EF4-FFF2-40B4-BE49-F238E27FC236}">
                <a16:creationId xmlns:a16="http://schemas.microsoft.com/office/drawing/2014/main" id="{1B5A4280-EA9C-FC1A-93DC-BBDC23C037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50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7E34F2-A278-9479-0E11-265C2CAE1566}"/>
              </a:ext>
            </a:extLst>
          </p:cNvPr>
          <p:cNvSpPr/>
          <p:nvPr/>
        </p:nvSpPr>
        <p:spPr>
          <a:xfrm>
            <a:off x="71967" y="198966"/>
            <a:ext cx="833966" cy="639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5F7804-C7D9-6244-6FC6-BB7F844C2A74}"/>
              </a:ext>
            </a:extLst>
          </p:cNvPr>
          <p:cNvSpPr txBox="1"/>
          <p:nvPr/>
        </p:nvSpPr>
        <p:spPr>
          <a:xfrm>
            <a:off x="488950" y="37527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Deformación de Entrepiso</a:t>
            </a:r>
            <a:endParaRPr lang="en-US" dirty="0"/>
          </a:p>
        </p:txBody>
      </p:sp>
      <p:pic>
        <p:nvPicPr>
          <p:cNvPr id="5" name="Picture 4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50A8750E-71CE-A54B-54E3-67DE4BA45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345" y="838032"/>
            <a:ext cx="7034571" cy="3124367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E267E9E0-36DD-07F3-A303-4DC5EC38F5D3}"/>
              </a:ext>
            </a:extLst>
          </p:cNvPr>
          <p:cNvSpPr txBox="1"/>
          <p:nvPr/>
        </p:nvSpPr>
        <p:spPr>
          <a:xfrm>
            <a:off x="1968378" y="3715568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Suelo B</a:t>
            </a:r>
            <a:endParaRPr lang="en-US" sz="12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8F4B575-2560-C7AA-017D-9E7D6CB156E0}"/>
              </a:ext>
            </a:extLst>
          </p:cNvPr>
          <p:cNvSpPr txBox="1"/>
          <p:nvPr/>
        </p:nvSpPr>
        <p:spPr>
          <a:xfrm>
            <a:off x="5474036" y="3715568"/>
            <a:ext cx="10391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200" dirty="0"/>
              <a:t>Suelo C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27075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382</Words>
  <Application>Microsoft Office PowerPoint</Application>
  <PresentationFormat>Presentación en pantalla (16:9)</PresentationFormat>
  <Paragraphs>59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Lato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DSAINZ</dc:creator>
  <cp:lastModifiedBy>Daniela Sainz</cp:lastModifiedBy>
  <cp:revision>2</cp:revision>
  <dcterms:modified xsi:type="dcterms:W3CDTF">2025-09-04T01:46:37Z</dcterms:modified>
</cp:coreProperties>
</file>